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48" r:id="rId1"/>
    <p:sldMasterId id="2147483661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7772400" cy="100584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Segoe UI Semibold" panose="020B0702040204020203" pitchFamily="34" charset="0"/>
      <p:bold r:id="rId15"/>
      <p:boldItalic r:id="rId1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26" roundtripDataSignature="AMtx7mivk/4j0+O/0XGq3ULvzPr2J94pJ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791DF2B-8CE8-47CA-A753-2D559099E446}">
  <a:tblStyle styleId="{2791DF2B-8CE8-47CA-A753-2D559099E446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3.fntdata"/><Relationship Id="rId26" Type="http://customschemas.google.com/relationships/presentationmetadata" Target="metadata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font" Target="fonts/font2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6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font" Target="fonts/font1.fntdata"/><Relationship Id="rId5" Type="http://schemas.openxmlformats.org/officeDocument/2006/relationships/slide" Target="slides/slide3.xml"/><Relationship Id="rId15" Type="http://schemas.openxmlformats.org/officeDocument/2006/relationships/font" Target="fonts/font5.fntdata"/><Relationship Id="rId28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4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g>
</file>

<file path=ppt/media/image10.jpeg>
</file>

<file path=ppt/media/image11.png>
</file>

<file path=ppt/media/image12.png>
</file>

<file path=ppt/media/image13.jpeg>
</file>

<file path=ppt/media/image2.png>
</file>

<file path=ppt/media/image3.png>
</file>

<file path=ppt/media/image4.jpg>
</file>

<file path=ppt/media/image5.jpg>
</file>

<file path=ppt/media/image6.jpe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295650" y="754375"/>
            <a:ext cx="518185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87" name="Google Shape;187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199" name="Google Shape;19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6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31" name="Google Shape;23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105e9140ba5_0_31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259" name="Google Shape;259;g105e9140ba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Google Shape;321;g105e9140ba5_0_92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800" cy="452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22" name="Google Shape;322;g105e9140ba5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3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5" name="Google Shape;38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5:notes"/>
          <p:cNvSpPr txBox="1">
            <a:spLocks noGrp="1"/>
          </p:cNvSpPr>
          <p:nvPr>
            <p:ph type="body" idx="1"/>
          </p:nvPr>
        </p:nvSpPr>
        <p:spPr>
          <a:xfrm>
            <a:off x="777225" y="4777725"/>
            <a:ext cx="6217900" cy="45262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09" name="Google Shape;40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3400" y="754063"/>
            <a:ext cx="6705600" cy="37719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3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38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3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4" name="Google Shape;44;p3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5" name="Google Shape;45;p39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6" name="Google Shape;46;p39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39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4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0" name="Google Shape;50;p4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40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40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40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4" name="Google Shape;54;p40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5" name="Google Shape;55;p40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4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" name="Google Shape;68;p4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1" name="Google Shape;71;p4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43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4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45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4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4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0" name="Google Shape;80;p4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1" name="Google Shape;81;p46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x">
  <p:cSld name="TITLE_AND_BODY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3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" name="Google Shape;11;p30"/>
          <p:cNvSpPr txBox="1">
            <a:spLocks noGrp="1"/>
          </p:cNvSpPr>
          <p:nvPr>
            <p:ph type="subTitle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4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4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4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47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48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" name="Google Shape;89;p48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" name="Google Shape;90;p48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48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 over Content" type="objOverTx">
  <p:cSld name="OBJECT_OVER_TEXT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49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49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5" name="Google Shape;95;p49"/>
          <p:cNvSpPr txBox="1">
            <a:spLocks noGrp="1"/>
          </p:cNvSpPr>
          <p:nvPr>
            <p:ph type="body" idx="2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4 Content" type="fourObj">
  <p:cSld name="FOUR_OBJECTS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50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8" name="Google Shape;98;p50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9" name="Google Shape;99;p50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0" name="Google Shape;100;p50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1" name="Google Shape;101;p50"/>
          <p:cNvSpPr txBox="1">
            <a:spLocks noGrp="1"/>
          </p:cNvSpPr>
          <p:nvPr>
            <p:ph type="body" idx="4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6 Content">
  <p:cSld name="Title, 6 Content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5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5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51"/>
          <p:cNvSpPr txBox="1">
            <a:spLocks noGrp="1"/>
          </p:cNvSpPr>
          <p:nvPr>
            <p:ph type="body" idx="2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51"/>
          <p:cNvSpPr txBox="1">
            <a:spLocks noGrp="1"/>
          </p:cNvSpPr>
          <p:nvPr>
            <p:ph type="body" idx="3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51"/>
          <p:cNvSpPr txBox="1">
            <a:spLocks noGrp="1"/>
          </p:cNvSpPr>
          <p:nvPr>
            <p:ph type="body" idx="4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51"/>
          <p:cNvSpPr txBox="1">
            <a:spLocks noGrp="1"/>
          </p:cNvSpPr>
          <p:nvPr>
            <p:ph type="body" idx="5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9" name="Google Shape;109;p51"/>
          <p:cNvSpPr txBox="1">
            <a:spLocks noGrp="1"/>
          </p:cNvSpPr>
          <p:nvPr>
            <p:ph type="body" idx="6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Content" type="obj">
  <p:cSld name="OBJECT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1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31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" type="twoObj">
  <p:cSld name="TWO_OBJECTS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2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2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32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entered Text" type="objOnly">
  <p:cSld name="OBJECT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4"/>
          <p:cNvSpPr txBox="1">
            <a:spLocks noGrp="1"/>
          </p:cNvSpPr>
          <p:nvPr>
            <p:ph type="subTitle" idx="1"/>
          </p:nvPr>
        </p:nvSpPr>
        <p:spPr>
          <a:xfrm>
            <a:off x="1523880" y="1122480"/>
            <a:ext cx="9143640" cy="110667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and Content" type="twoObjAndObj">
  <p:cSld name="TWO_OBJECTS_AND_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5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3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35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5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Content and 2 Content" type="objAndTwoObj">
  <p:cSld name="OBJECT_AND_TWO_OBJECT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36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36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36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36"/>
          <p:cNvSpPr txBox="1">
            <a:spLocks noGrp="1"/>
          </p:cNvSpPr>
          <p:nvPr>
            <p:ph type="body" idx="3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, 2 Content over Content" type="twoObjOverTx">
  <p:cSld name="TWO_OBJECTS_OVER_TEXT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37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37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37"/>
          <p:cNvSpPr txBox="1">
            <a:spLocks noGrp="1"/>
          </p:cNvSpPr>
          <p:nvPr>
            <p:ph type="body" idx="2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37"/>
          <p:cNvSpPr txBox="1">
            <a:spLocks noGrp="1"/>
          </p:cNvSpPr>
          <p:nvPr>
            <p:ph type="body" idx="3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marL="2743200" lvl="5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marL="3200400" lvl="6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marL="3657600" lvl="7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marL="4114800" lvl="8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5"/>
          <p:cNvSpPr txBox="1"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7" name="Google Shape;7;p15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 txBox="1"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8" name="Google Shape;58;p13"/>
          <p:cNvSpPr txBox="1">
            <a:spLocks noGrp="1"/>
          </p:cNvSpPr>
          <p:nvPr>
            <p:ph type="dt" idx="10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9" name="Google Shape;59;p13"/>
          <p:cNvSpPr txBox="1">
            <a:spLocks noGrp="1"/>
          </p:cNvSpPr>
          <p:nvPr>
            <p:ph type="ftr" idx="11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0" name="Google Shape;60;p13"/>
          <p:cNvSpPr txBox="1">
            <a:spLocks noGrp="1"/>
          </p:cNvSpPr>
          <p:nvPr>
            <p:ph type="sldNum" idx="12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>
              <a:solidFill>
                <a:srgbClr val="00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1" name="Google Shape;61;p13"/>
          <p:cNvSpPr txBox="1">
            <a:spLocks noGrp="1"/>
          </p:cNvSpPr>
          <p:nvPr>
            <p:ph type="body" idx="1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jpeg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37EE67FD-EB97-4DC3-8438-5A713EB87B0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759" y="0"/>
            <a:ext cx="7075357" cy="6857999"/>
          </a:xfrm>
          <a:prstGeom prst="rect">
            <a:avLst/>
          </a:prstGeom>
        </p:spPr>
      </p:pic>
      <p:sp>
        <p:nvSpPr>
          <p:cNvPr id="190" name="Google Shape;190;p1"/>
          <p:cNvSpPr/>
          <p:nvPr/>
        </p:nvSpPr>
        <p:spPr>
          <a:xfrm>
            <a:off x="1627200" y="-23400"/>
            <a:ext cx="10580400" cy="6881400"/>
          </a:xfrm>
          <a:prstGeom prst="rect">
            <a:avLst/>
          </a:prstGeom>
          <a:gradFill>
            <a:gsLst>
              <a:gs pos="0">
                <a:srgbClr val="FFFFFF"/>
              </a:gs>
              <a:gs pos="49000">
                <a:srgbClr val="FFFFFF"/>
              </a:gs>
              <a:gs pos="100000">
                <a:srgbClr val="FFFFFF">
                  <a:alpha val="0"/>
                </a:srgbClr>
              </a:gs>
            </a:gsLst>
            <a:lin ang="1080000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91" name="Google Shape;191;p1"/>
          <p:cNvPicPr preferRelativeResize="0"/>
          <p:nvPr/>
        </p:nvPicPr>
        <p:blipFill rotWithShape="1">
          <a:blip r:embed="rId4">
            <a:alphaModFix/>
          </a:blip>
          <a:srcRect t="78334"/>
          <a:stretch/>
        </p:blipFill>
        <p:spPr>
          <a:xfrm>
            <a:off x="14760" y="5390280"/>
            <a:ext cx="12192840" cy="1483200"/>
          </a:xfrm>
          <a:prstGeom prst="rect">
            <a:avLst/>
          </a:prstGeom>
          <a:noFill/>
          <a:ln>
            <a:noFill/>
          </a:ln>
        </p:spPr>
      </p:pic>
      <p:sp>
        <p:nvSpPr>
          <p:cNvPr id="192" name="Google Shape;192;p1"/>
          <p:cNvSpPr txBox="1"/>
          <p:nvPr/>
        </p:nvSpPr>
        <p:spPr>
          <a:xfrm>
            <a:off x="5556600" y="2250000"/>
            <a:ext cx="6145920" cy="163368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45720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600"/>
              <a:buFont typeface="Arial"/>
              <a:buNone/>
            </a:pPr>
            <a:r>
              <a:rPr lang="es-ES" sz="3800" dirty="0">
                <a:effectLst/>
                <a:latin typeface="+mj-lt"/>
                <a:ea typeface="Times New Roman" panose="02020603050405020304" pitchFamily="18" charset="0"/>
              </a:rPr>
              <a:t>RUTA ÓPTIMA PARA LA MOVILIDAD Y SEGURIDAD CIUDADANA</a:t>
            </a:r>
            <a:endParaRPr sz="3800" b="0" i="0" u="none" strike="noStrike" cap="none" dirty="0">
              <a:solidFill>
                <a:srgbClr val="000000"/>
              </a:solidFill>
              <a:latin typeface="+mj-lt"/>
              <a:ea typeface="Arial"/>
              <a:cs typeface="Arial"/>
              <a:sym typeface="Arial"/>
            </a:endParaRPr>
          </a:p>
        </p:txBody>
      </p:sp>
      <p:sp>
        <p:nvSpPr>
          <p:cNvPr id="196" name="Google Shape;196;p1"/>
          <p:cNvSpPr/>
          <p:nvPr/>
        </p:nvSpPr>
        <p:spPr>
          <a:xfrm>
            <a:off x="4703260" y="50087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1" name="Google Shape;201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202" name="Google Shape;202;p2"/>
          <p:cNvSpPr/>
          <p:nvPr/>
        </p:nvSpPr>
        <p:spPr>
          <a:xfrm>
            <a:off x="265329" y="376925"/>
            <a:ext cx="48825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Presentación del equipo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05" name="Google Shape;205;p2"/>
          <p:cNvGrpSpPr/>
          <p:nvPr/>
        </p:nvGrpSpPr>
        <p:grpSpPr>
          <a:xfrm>
            <a:off x="9085411" y="1574433"/>
            <a:ext cx="2833920" cy="2742480"/>
            <a:chOff x="9052560" y="1645920"/>
            <a:chExt cx="2833920" cy="2742480"/>
          </a:xfrm>
        </p:grpSpPr>
        <p:pic>
          <p:nvPicPr>
            <p:cNvPr id="206" name="Google Shape;206;p2"/>
            <p:cNvPicPr preferRelativeResize="0"/>
            <p:nvPr/>
          </p:nvPicPr>
          <p:blipFill rotWithShape="1">
            <a:blip r:embed="rId4">
              <a:alphaModFix/>
            </a:blip>
            <a:srcRect/>
            <a:stretch/>
          </p:blipFill>
          <p:spPr>
            <a:xfrm>
              <a:off x="9219240" y="1757160"/>
              <a:ext cx="2507760" cy="248688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07" name="Google Shape;207;p2"/>
            <p:cNvSpPr/>
            <p:nvPr/>
          </p:nvSpPr>
          <p:spPr>
            <a:xfrm>
              <a:off x="9052560" y="1645920"/>
              <a:ext cx="2833920" cy="2742480"/>
            </a:xfrm>
            <a:custGeom>
              <a:avLst/>
              <a:gdLst/>
              <a:ahLst/>
              <a:cxnLst/>
              <a:rect l="l" t="t" r="r" b="b"/>
              <a:pathLst>
                <a:path w="7875" h="7621" extrusionOk="0">
                  <a:moveTo>
                    <a:pt x="5464" y="1278"/>
                  </a:moveTo>
                  <a:cubicBezTo>
                    <a:pt x="4998" y="997"/>
                    <a:pt x="4541" y="870"/>
                    <a:pt x="4003" y="870"/>
                  </a:cubicBezTo>
                  <a:cubicBezTo>
                    <a:pt x="3465" y="870"/>
                    <a:pt x="3008" y="997"/>
                    <a:pt x="2542" y="1278"/>
                  </a:cubicBezTo>
                  <a:cubicBezTo>
                    <a:pt x="2076" y="1559"/>
                    <a:pt x="1742" y="1908"/>
                    <a:pt x="1473" y="2394"/>
                  </a:cubicBezTo>
                  <a:cubicBezTo>
                    <a:pt x="1204" y="2880"/>
                    <a:pt x="1082" y="3357"/>
                    <a:pt x="1082" y="3918"/>
                  </a:cubicBezTo>
                  <a:cubicBezTo>
                    <a:pt x="1082" y="4479"/>
                    <a:pt x="1204" y="4956"/>
                    <a:pt x="1473" y="5442"/>
                  </a:cubicBezTo>
                  <a:cubicBezTo>
                    <a:pt x="1742" y="5928"/>
                    <a:pt x="2076" y="6277"/>
                    <a:pt x="2542" y="6558"/>
                  </a:cubicBezTo>
                  <a:cubicBezTo>
                    <a:pt x="3008" y="6839"/>
                    <a:pt x="3465" y="6967"/>
                    <a:pt x="4003" y="6967"/>
                  </a:cubicBezTo>
                  <a:cubicBezTo>
                    <a:pt x="4541" y="6967"/>
                    <a:pt x="4998" y="6839"/>
                    <a:pt x="5464" y="6558"/>
                  </a:cubicBezTo>
                  <a:cubicBezTo>
                    <a:pt x="5930" y="6277"/>
                    <a:pt x="6264" y="5928"/>
                    <a:pt x="6533" y="5442"/>
                  </a:cubicBezTo>
                  <a:cubicBezTo>
                    <a:pt x="6802" y="4956"/>
                    <a:pt x="6925" y="4479"/>
                    <a:pt x="6925" y="3918"/>
                  </a:cubicBezTo>
                  <a:cubicBezTo>
                    <a:pt x="6925" y="3357"/>
                    <a:pt x="6802" y="2880"/>
                    <a:pt x="6533" y="2394"/>
                  </a:cubicBezTo>
                  <a:cubicBezTo>
                    <a:pt x="6264" y="1908"/>
                    <a:pt x="5930" y="1559"/>
                    <a:pt x="5464" y="1278"/>
                  </a:cubicBezTo>
                  <a:moveTo>
                    <a:pt x="0" y="7620"/>
                  </a:moveTo>
                  <a:lnTo>
                    <a:pt x="0" y="0"/>
                  </a:lnTo>
                  <a:lnTo>
                    <a:pt x="7874" y="0"/>
                  </a:lnTo>
                  <a:lnTo>
                    <a:pt x="7874" y="7620"/>
                  </a:lnTo>
                  <a:lnTo>
                    <a:pt x="0" y="762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8" name="Google Shape;208;p2"/>
          <p:cNvSpPr/>
          <p:nvPr/>
        </p:nvSpPr>
        <p:spPr>
          <a:xfrm>
            <a:off x="728640" y="1900800"/>
            <a:ext cx="2102100" cy="2193600"/>
          </a:xfrm>
          <a:prstGeom prst="ellipse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9" name="Google Shape;209;p2"/>
          <p:cNvSpPr/>
          <p:nvPr/>
        </p:nvSpPr>
        <p:spPr>
          <a:xfrm rot="16200000">
            <a:off x="3559536" y="2030896"/>
            <a:ext cx="2193600" cy="1907182"/>
          </a:xfrm>
          <a:prstGeom prst="ellipse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0" name="Google Shape;210;p2"/>
          <p:cNvSpPr/>
          <p:nvPr/>
        </p:nvSpPr>
        <p:spPr>
          <a:xfrm>
            <a:off x="9349125" y="4180675"/>
            <a:ext cx="2623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Mauricio Toro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Preparación </a:t>
            </a:r>
            <a:b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los datos</a:t>
            </a: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2"/>
          <p:cNvSpPr/>
          <p:nvPr/>
        </p:nvSpPr>
        <p:spPr>
          <a:xfrm>
            <a:off x="3551040" y="4180680"/>
            <a:ext cx="2192760" cy="178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dirty="0">
                <a:solidFill>
                  <a:srgbClr val="001E33"/>
                </a:solidFill>
              </a:rPr>
              <a:t>Felipe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-US" sz="2200" b="1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Yánez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algn="ctr">
              <a:buSzPts val="2200"/>
            </a:pPr>
            <a:r>
              <a:rPr lang="en-US" sz="2200" dirty="0" err="1">
                <a:solidFill>
                  <a:srgbClr val="001E33"/>
                </a:solidFill>
              </a:rPr>
              <a:t>Investigacion</a:t>
            </a:r>
            <a:r>
              <a:rPr lang="en-US" sz="2200" dirty="0">
                <a:solidFill>
                  <a:srgbClr val="001E33"/>
                </a:solidFill>
              </a:rPr>
              <a:t> e </a:t>
            </a:r>
            <a:r>
              <a:rPr lang="en-US" sz="2200" dirty="0" err="1">
                <a:solidFill>
                  <a:srgbClr val="001E33"/>
                </a:solidFill>
              </a:rPr>
              <a:t>interpretacion</a:t>
            </a:r>
            <a:r>
              <a:rPr lang="en-US" sz="2200" dirty="0">
                <a:solidFill>
                  <a:srgbClr val="001E33"/>
                </a:solidFill>
              </a:rPr>
              <a:t> de </a:t>
            </a:r>
            <a:r>
              <a:rPr lang="en-US" sz="2200" dirty="0" err="1">
                <a:solidFill>
                  <a:srgbClr val="001E33"/>
                </a:solidFill>
              </a:rPr>
              <a:t>algoritmos</a:t>
            </a:r>
            <a:endParaRPr lang="en-US"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2" name="Google Shape;212;p2"/>
          <p:cNvSpPr/>
          <p:nvPr/>
        </p:nvSpPr>
        <p:spPr>
          <a:xfrm>
            <a:off x="577210" y="4048750"/>
            <a:ext cx="2405769" cy="178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Miguel Escudero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dirty="0" err="1">
                <a:solidFill>
                  <a:srgbClr val="001E33"/>
                </a:solidFill>
              </a:rPr>
              <a:t>Investigacion</a:t>
            </a:r>
            <a:r>
              <a:rPr lang="en-US" sz="2200" dirty="0">
                <a:solidFill>
                  <a:srgbClr val="001E33"/>
                </a:solidFill>
              </a:rPr>
              <a:t> e </a:t>
            </a:r>
            <a:r>
              <a:rPr lang="en-US" sz="2200" dirty="0" err="1">
                <a:solidFill>
                  <a:srgbClr val="001E33"/>
                </a:solidFill>
              </a:rPr>
              <a:t>interpretacion</a:t>
            </a:r>
            <a:r>
              <a:rPr lang="en-US" sz="2200" dirty="0">
                <a:solidFill>
                  <a:srgbClr val="001E33"/>
                </a:solidFill>
              </a:rPr>
              <a:t> de </a:t>
            </a:r>
            <a:r>
              <a:rPr lang="en-US" sz="2200" dirty="0" err="1">
                <a:solidFill>
                  <a:srgbClr val="001E33"/>
                </a:solidFill>
              </a:rPr>
              <a:t>algoritmos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8" name="Google Shape;218;p2"/>
          <p:cNvPicPr preferRelativeResize="0"/>
          <p:nvPr/>
        </p:nvPicPr>
        <p:blipFill rotWithShape="1">
          <a:blip r:embed="rId7">
            <a:alphaModFix/>
          </a:blip>
          <a:srcRect/>
          <a:stretch/>
        </p:blipFill>
        <p:spPr>
          <a:xfrm>
            <a:off x="182880" y="6089760"/>
            <a:ext cx="621000" cy="621000"/>
          </a:xfrm>
          <a:prstGeom prst="rect">
            <a:avLst/>
          </a:prstGeom>
          <a:noFill/>
          <a:ln>
            <a:noFill/>
          </a:ln>
        </p:spPr>
      </p:pic>
      <p:sp>
        <p:nvSpPr>
          <p:cNvPr id="219" name="Google Shape;219;p2"/>
          <p:cNvSpPr/>
          <p:nvPr/>
        </p:nvSpPr>
        <p:spPr>
          <a:xfrm>
            <a:off x="733722" y="6199460"/>
            <a:ext cx="6915240" cy="42943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s-MX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https://github.com/lorkras/ST0245-002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"/>
          <p:cNvSpPr/>
          <p:nvPr/>
        </p:nvSpPr>
        <p:spPr>
          <a:xfrm>
            <a:off x="6023825" y="4180675"/>
            <a:ext cx="33312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Andrea</a:t>
            </a:r>
            <a:r>
              <a:rPr lang="en-US" sz="2200" b="1" dirty="0">
                <a:solidFill>
                  <a:srgbClr val="001E33"/>
                </a:solidFill>
              </a:rPr>
              <a:t> </a:t>
            </a:r>
            <a:r>
              <a:rPr lang="en-US" sz="22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Serna</a:t>
            </a:r>
            <a:endParaRPr sz="22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Revisión</a:t>
            </a: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de </a:t>
            </a:r>
            <a:b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0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la </a:t>
            </a:r>
            <a:r>
              <a:rPr lang="en-US" sz="2200" b="0" i="0" u="none" strike="noStrike" cap="none" dirty="0" err="1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literatura</a:t>
            </a: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3" name="Google Shape;223;p2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24" name="Google Shape;224;p2"/>
          <p:cNvGrpSpPr/>
          <p:nvPr/>
        </p:nvGrpSpPr>
        <p:grpSpPr>
          <a:xfrm>
            <a:off x="5971272" y="1633070"/>
            <a:ext cx="3383640" cy="2652120"/>
            <a:chOff x="3165097" y="1342520"/>
            <a:chExt cx="3383640" cy="2652120"/>
          </a:xfrm>
        </p:grpSpPr>
        <p:pic>
          <p:nvPicPr>
            <p:cNvPr id="225" name="Google Shape;225;p2"/>
            <p:cNvPicPr preferRelativeResize="0"/>
            <p:nvPr/>
          </p:nvPicPr>
          <p:blipFill rotWithShape="1">
            <a:blip r:embed="rId8">
              <a:alphaModFix/>
            </a:blip>
            <a:srcRect b="16686"/>
            <a:stretch/>
          </p:blipFill>
          <p:spPr>
            <a:xfrm>
              <a:off x="3828475" y="1645926"/>
              <a:ext cx="2056877" cy="2284877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226" name="Google Shape;226;p2"/>
            <p:cNvSpPr/>
            <p:nvPr/>
          </p:nvSpPr>
          <p:spPr>
            <a:xfrm>
              <a:off x="3165097" y="1342520"/>
              <a:ext cx="3383640" cy="2652120"/>
            </a:xfrm>
            <a:custGeom>
              <a:avLst/>
              <a:gdLst/>
              <a:ahLst/>
              <a:cxnLst/>
              <a:rect l="l" t="t" r="r" b="b"/>
              <a:pathLst>
                <a:path w="9399" h="7367" extrusionOk="0">
                  <a:moveTo>
                    <a:pt x="1777" y="3847"/>
                  </a:moveTo>
                  <a:lnTo>
                    <a:pt x="1776" y="3847"/>
                  </a:lnTo>
                  <a:lnTo>
                    <a:pt x="1780" y="4006"/>
                  </a:lnTo>
                  <a:lnTo>
                    <a:pt x="1792" y="4166"/>
                  </a:lnTo>
                  <a:lnTo>
                    <a:pt x="1812" y="4324"/>
                  </a:lnTo>
                  <a:lnTo>
                    <a:pt x="1840" y="4481"/>
                  </a:lnTo>
                  <a:lnTo>
                    <a:pt x="1876" y="4636"/>
                  </a:lnTo>
                  <a:lnTo>
                    <a:pt x="1919" y="4789"/>
                  </a:lnTo>
                  <a:lnTo>
                    <a:pt x="1970" y="4939"/>
                  </a:lnTo>
                  <a:lnTo>
                    <a:pt x="2029" y="5086"/>
                  </a:lnTo>
                  <a:lnTo>
                    <a:pt x="2095" y="5230"/>
                  </a:lnTo>
                  <a:lnTo>
                    <a:pt x="2168" y="5371"/>
                  </a:lnTo>
                  <a:lnTo>
                    <a:pt x="2248" y="5507"/>
                  </a:lnTo>
                  <a:lnTo>
                    <a:pt x="2334" y="5638"/>
                  </a:lnTo>
                  <a:lnTo>
                    <a:pt x="2427" y="5765"/>
                  </a:lnTo>
                  <a:lnTo>
                    <a:pt x="2527" y="5886"/>
                  </a:lnTo>
                  <a:lnTo>
                    <a:pt x="2632" y="6002"/>
                  </a:lnTo>
                  <a:lnTo>
                    <a:pt x="2743" y="6111"/>
                  </a:lnTo>
                  <a:lnTo>
                    <a:pt x="2859" y="6215"/>
                  </a:lnTo>
                  <a:lnTo>
                    <a:pt x="2980" y="6312"/>
                  </a:lnTo>
                  <a:lnTo>
                    <a:pt x="3106" y="6402"/>
                  </a:lnTo>
                  <a:lnTo>
                    <a:pt x="3237" y="6486"/>
                  </a:lnTo>
                  <a:lnTo>
                    <a:pt x="3371" y="6562"/>
                  </a:lnTo>
                  <a:lnTo>
                    <a:pt x="3509" y="6631"/>
                  </a:lnTo>
                  <a:lnTo>
                    <a:pt x="3650" y="6692"/>
                  </a:lnTo>
                  <a:lnTo>
                    <a:pt x="3795" y="6745"/>
                  </a:lnTo>
                  <a:lnTo>
                    <a:pt x="3941" y="6790"/>
                  </a:lnTo>
                  <a:lnTo>
                    <a:pt x="4090" y="6827"/>
                  </a:lnTo>
                  <a:lnTo>
                    <a:pt x="4240" y="6856"/>
                  </a:lnTo>
                  <a:lnTo>
                    <a:pt x="4392" y="6877"/>
                  </a:lnTo>
                  <a:lnTo>
                    <a:pt x="4544" y="6890"/>
                  </a:lnTo>
                  <a:lnTo>
                    <a:pt x="4697" y="6894"/>
                  </a:lnTo>
                  <a:lnTo>
                    <a:pt x="4697" y="6894"/>
                  </a:lnTo>
                  <a:lnTo>
                    <a:pt x="4850" y="6890"/>
                  </a:lnTo>
                  <a:lnTo>
                    <a:pt x="5002" y="6877"/>
                  </a:lnTo>
                  <a:lnTo>
                    <a:pt x="5154" y="6856"/>
                  </a:lnTo>
                  <a:lnTo>
                    <a:pt x="5304" y="6827"/>
                  </a:lnTo>
                  <a:lnTo>
                    <a:pt x="5453" y="6790"/>
                  </a:lnTo>
                  <a:lnTo>
                    <a:pt x="5599" y="6745"/>
                  </a:lnTo>
                  <a:lnTo>
                    <a:pt x="5744" y="6691"/>
                  </a:lnTo>
                  <a:lnTo>
                    <a:pt x="5885" y="6630"/>
                  </a:lnTo>
                  <a:lnTo>
                    <a:pt x="6023" y="6561"/>
                  </a:lnTo>
                  <a:lnTo>
                    <a:pt x="6157" y="6485"/>
                  </a:lnTo>
                  <a:lnTo>
                    <a:pt x="6287" y="6402"/>
                  </a:lnTo>
                  <a:lnTo>
                    <a:pt x="6413" y="6312"/>
                  </a:lnTo>
                  <a:lnTo>
                    <a:pt x="6535" y="6214"/>
                  </a:lnTo>
                  <a:lnTo>
                    <a:pt x="6651" y="6111"/>
                  </a:lnTo>
                  <a:lnTo>
                    <a:pt x="6762" y="6001"/>
                  </a:lnTo>
                  <a:lnTo>
                    <a:pt x="6867" y="5885"/>
                  </a:lnTo>
                  <a:lnTo>
                    <a:pt x="6966" y="5764"/>
                  </a:lnTo>
                  <a:lnTo>
                    <a:pt x="7059" y="5637"/>
                  </a:lnTo>
                  <a:lnTo>
                    <a:pt x="7146" y="5506"/>
                  </a:lnTo>
                  <a:lnTo>
                    <a:pt x="7226" y="5370"/>
                  </a:lnTo>
                  <a:lnTo>
                    <a:pt x="7299" y="5229"/>
                  </a:lnTo>
                  <a:lnTo>
                    <a:pt x="7365" y="5085"/>
                  </a:lnTo>
                  <a:lnTo>
                    <a:pt x="7423" y="4938"/>
                  </a:lnTo>
                  <a:lnTo>
                    <a:pt x="7474" y="4788"/>
                  </a:lnTo>
                  <a:lnTo>
                    <a:pt x="7518" y="4635"/>
                  </a:lnTo>
                  <a:lnTo>
                    <a:pt x="7553" y="4480"/>
                  </a:lnTo>
                  <a:lnTo>
                    <a:pt x="7581" y="4323"/>
                  </a:lnTo>
                  <a:lnTo>
                    <a:pt x="7601" y="4165"/>
                  </a:lnTo>
                  <a:lnTo>
                    <a:pt x="7613" y="4005"/>
                  </a:lnTo>
                  <a:lnTo>
                    <a:pt x="7617" y="3846"/>
                  </a:lnTo>
                  <a:lnTo>
                    <a:pt x="7617" y="3846"/>
                  </a:lnTo>
                  <a:lnTo>
                    <a:pt x="7613" y="3687"/>
                  </a:lnTo>
                  <a:lnTo>
                    <a:pt x="7601" y="3527"/>
                  </a:lnTo>
                  <a:lnTo>
                    <a:pt x="7581" y="3369"/>
                  </a:lnTo>
                  <a:lnTo>
                    <a:pt x="7553" y="3212"/>
                  </a:lnTo>
                  <a:lnTo>
                    <a:pt x="7517" y="3057"/>
                  </a:lnTo>
                  <a:lnTo>
                    <a:pt x="7474" y="2904"/>
                  </a:lnTo>
                  <a:lnTo>
                    <a:pt x="7423" y="2754"/>
                  </a:lnTo>
                  <a:lnTo>
                    <a:pt x="7364" y="2607"/>
                  </a:lnTo>
                  <a:lnTo>
                    <a:pt x="7298" y="2463"/>
                  </a:lnTo>
                  <a:lnTo>
                    <a:pt x="7225" y="2322"/>
                  </a:lnTo>
                  <a:lnTo>
                    <a:pt x="7146" y="2186"/>
                  </a:lnTo>
                  <a:lnTo>
                    <a:pt x="7059" y="2055"/>
                  </a:lnTo>
                  <a:lnTo>
                    <a:pt x="6966" y="1928"/>
                  </a:lnTo>
                  <a:lnTo>
                    <a:pt x="6867" y="1807"/>
                  </a:lnTo>
                  <a:lnTo>
                    <a:pt x="6761" y="1691"/>
                  </a:lnTo>
                  <a:lnTo>
                    <a:pt x="6651" y="1582"/>
                  </a:lnTo>
                  <a:lnTo>
                    <a:pt x="6534" y="1478"/>
                  </a:lnTo>
                  <a:lnTo>
                    <a:pt x="6413" y="1381"/>
                  </a:lnTo>
                  <a:lnTo>
                    <a:pt x="6287" y="1291"/>
                  </a:lnTo>
                  <a:lnTo>
                    <a:pt x="6157" y="1207"/>
                  </a:lnTo>
                  <a:lnTo>
                    <a:pt x="6022" y="1131"/>
                  </a:lnTo>
                  <a:lnTo>
                    <a:pt x="5884" y="1062"/>
                  </a:lnTo>
                  <a:lnTo>
                    <a:pt x="5743" y="1001"/>
                  </a:lnTo>
                  <a:lnTo>
                    <a:pt x="5599" y="948"/>
                  </a:lnTo>
                  <a:lnTo>
                    <a:pt x="5453" y="903"/>
                  </a:lnTo>
                  <a:lnTo>
                    <a:pt x="5304" y="866"/>
                  </a:lnTo>
                  <a:lnTo>
                    <a:pt x="5154" y="837"/>
                  </a:lnTo>
                  <a:lnTo>
                    <a:pt x="5002" y="816"/>
                  </a:lnTo>
                  <a:lnTo>
                    <a:pt x="4850" y="803"/>
                  </a:lnTo>
                  <a:lnTo>
                    <a:pt x="4697" y="799"/>
                  </a:lnTo>
                  <a:lnTo>
                    <a:pt x="4697" y="799"/>
                  </a:lnTo>
                  <a:lnTo>
                    <a:pt x="4544" y="803"/>
                  </a:lnTo>
                  <a:lnTo>
                    <a:pt x="4392" y="816"/>
                  </a:lnTo>
                  <a:lnTo>
                    <a:pt x="4240" y="837"/>
                  </a:lnTo>
                  <a:lnTo>
                    <a:pt x="4090" y="866"/>
                  </a:lnTo>
                  <a:lnTo>
                    <a:pt x="3941" y="903"/>
                  </a:lnTo>
                  <a:lnTo>
                    <a:pt x="3794" y="948"/>
                  </a:lnTo>
                  <a:lnTo>
                    <a:pt x="3650" y="1002"/>
                  </a:lnTo>
                  <a:lnTo>
                    <a:pt x="3509" y="1063"/>
                  </a:lnTo>
                  <a:lnTo>
                    <a:pt x="3371" y="1132"/>
                  </a:lnTo>
                  <a:lnTo>
                    <a:pt x="3237" y="1208"/>
                  </a:lnTo>
                  <a:lnTo>
                    <a:pt x="3106" y="1291"/>
                  </a:lnTo>
                  <a:lnTo>
                    <a:pt x="2980" y="1382"/>
                  </a:lnTo>
                  <a:lnTo>
                    <a:pt x="2859" y="1479"/>
                  </a:lnTo>
                  <a:lnTo>
                    <a:pt x="2743" y="1582"/>
                  </a:lnTo>
                  <a:lnTo>
                    <a:pt x="2632" y="1692"/>
                  </a:lnTo>
                  <a:lnTo>
                    <a:pt x="2527" y="1808"/>
                  </a:lnTo>
                  <a:lnTo>
                    <a:pt x="2427" y="1929"/>
                  </a:lnTo>
                  <a:lnTo>
                    <a:pt x="2334" y="2056"/>
                  </a:lnTo>
                  <a:lnTo>
                    <a:pt x="2248" y="2187"/>
                  </a:lnTo>
                  <a:lnTo>
                    <a:pt x="2168" y="2323"/>
                  </a:lnTo>
                  <a:lnTo>
                    <a:pt x="2095" y="2464"/>
                  </a:lnTo>
                  <a:lnTo>
                    <a:pt x="2029" y="2608"/>
                  </a:lnTo>
                  <a:lnTo>
                    <a:pt x="1971" y="2755"/>
                  </a:lnTo>
                  <a:lnTo>
                    <a:pt x="1920" y="2905"/>
                  </a:lnTo>
                  <a:lnTo>
                    <a:pt x="1876" y="3058"/>
                  </a:lnTo>
                  <a:lnTo>
                    <a:pt x="1841" y="3213"/>
                  </a:lnTo>
                  <a:lnTo>
                    <a:pt x="1813" y="3370"/>
                  </a:lnTo>
                  <a:lnTo>
                    <a:pt x="1793" y="3528"/>
                  </a:lnTo>
                  <a:lnTo>
                    <a:pt x="1781" y="3688"/>
                  </a:lnTo>
                  <a:lnTo>
                    <a:pt x="1777" y="3847"/>
                  </a:lnTo>
                  <a:moveTo>
                    <a:pt x="0" y="7366"/>
                  </a:moveTo>
                  <a:lnTo>
                    <a:pt x="0" y="0"/>
                  </a:lnTo>
                  <a:lnTo>
                    <a:pt x="9398" y="0"/>
                  </a:lnTo>
                  <a:lnTo>
                    <a:pt x="9398" y="7366"/>
                  </a:lnTo>
                  <a:lnTo>
                    <a:pt x="0" y="7366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3" name="Google Shape;233;p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5" y="1075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34" name="Google Shape;234;p6"/>
          <p:cNvSpPr/>
          <p:nvPr/>
        </p:nvSpPr>
        <p:spPr>
          <a:xfrm>
            <a:off x="265327" y="376925"/>
            <a:ext cx="45300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Planteamiento del problema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8" name="Google Shape;238;p6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2" name="Google Shape;242;p6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434343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i="0" u="none" strike="noStrike" cap="non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Algoritmo del camino más corto restringido</a:t>
            </a:r>
            <a:endParaRPr sz="2100" b="1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43" name="Google Shape;243;p6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4" name="Google Shape;244;p6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5" name="Google Shape;245;p6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46" name="Google Shape;246;p6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247" name="Google Shape;247;p6"/>
          <p:cNvSpPr/>
          <p:nvPr/>
        </p:nvSpPr>
        <p:spPr>
          <a:xfrm>
            <a:off x="7942524" y="4241025"/>
            <a:ext cx="39276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más </a:t>
            </a:r>
            <a:r>
              <a:rPr lang="en-US" sz="2200" b="1">
                <a:solidFill>
                  <a:srgbClr val="001E33"/>
                </a:solidFill>
              </a:rPr>
              <a:t>c</a:t>
            </a: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amino</a:t>
            </a:r>
            <a:r>
              <a:rPr lang="en-US" sz="2200" b="1">
                <a:solidFill>
                  <a:srgbClr val="001E33"/>
                </a:solidFill>
              </a:rPr>
              <a:t> más corto</a:t>
            </a:r>
            <a:endParaRPr sz="2200" b="1">
              <a:solidFill>
                <a:srgbClr val="001E33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600" b="1">
                <a:solidFill>
                  <a:srgbClr val="001E33"/>
                </a:solidFill>
              </a:rPr>
              <a:t> restringido</a:t>
            </a:r>
            <a:endParaRPr sz="26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48" name="Google Shape;248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95000" y="1560662"/>
            <a:ext cx="2932500" cy="25073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6"/>
          <p:cNvPicPr preferRelativeResize="0"/>
          <p:nvPr/>
        </p:nvPicPr>
        <p:blipFill rotWithShape="1">
          <a:blip r:embed="rId4">
            <a:alphaModFix/>
          </a:blip>
          <a:srcRect l="6175" t="4461" r="19325"/>
          <a:stretch/>
        </p:blipFill>
        <p:spPr>
          <a:xfrm>
            <a:off x="8716175" y="1605912"/>
            <a:ext cx="2932500" cy="2507328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6"/>
          <p:cNvSpPr/>
          <p:nvPr/>
        </p:nvSpPr>
        <p:spPr>
          <a:xfrm>
            <a:off x="10111689" y="2578900"/>
            <a:ext cx="332475" cy="690550"/>
          </a:xfrm>
          <a:custGeom>
            <a:avLst/>
            <a:gdLst/>
            <a:ahLst/>
            <a:cxnLst/>
            <a:rect l="l" t="t" r="r" b="b"/>
            <a:pathLst>
              <a:path w="13299" h="27622" extrusionOk="0">
                <a:moveTo>
                  <a:pt x="4917" y="27622"/>
                </a:moveTo>
                <a:cubicBezTo>
                  <a:pt x="3714" y="25942"/>
                  <a:pt x="6442" y="23083"/>
                  <a:pt x="5202" y="21431"/>
                </a:cubicBezTo>
                <a:cubicBezTo>
                  <a:pt x="4025" y="19863"/>
                  <a:pt x="-417" y="20477"/>
                  <a:pt x="59" y="18574"/>
                </a:cubicBezTo>
                <a:cubicBezTo>
                  <a:pt x="1903" y="11198"/>
                  <a:pt x="8876" y="6185"/>
                  <a:pt x="13299" y="0"/>
                </a:cubicBezTo>
              </a:path>
            </a:pathLst>
          </a:custGeom>
          <a:noFill/>
          <a:ln w="2857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1" name="Google Shape;251;p6"/>
          <p:cNvSpPr/>
          <p:nvPr/>
        </p:nvSpPr>
        <p:spPr>
          <a:xfrm>
            <a:off x="10403775" y="252325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2" name="Google Shape;252;p6"/>
          <p:cNvSpPr/>
          <p:nvPr/>
        </p:nvSpPr>
        <p:spPr>
          <a:xfrm>
            <a:off x="10198500" y="3248300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3" name="Google Shape;253;p6"/>
          <p:cNvSpPr/>
          <p:nvPr/>
        </p:nvSpPr>
        <p:spPr>
          <a:xfrm>
            <a:off x="8619325" y="23707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6"/>
          <p:cNvSpPr/>
          <p:nvPr/>
        </p:nvSpPr>
        <p:spPr>
          <a:xfrm>
            <a:off x="8414050" y="30957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5" name="Google Shape;255;p6"/>
          <p:cNvSpPr/>
          <p:nvPr/>
        </p:nvSpPr>
        <p:spPr>
          <a:xfrm>
            <a:off x="2523325" y="252312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6" name="Google Shape;256;p6"/>
          <p:cNvSpPr/>
          <p:nvPr/>
        </p:nvSpPr>
        <p:spPr>
          <a:xfrm>
            <a:off x="2318050" y="3248175"/>
            <a:ext cx="80100" cy="84000"/>
          </a:xfrm>
          <a:prstGeom prst="ellipse">
            <a:avLst/>
          </a:prstGeom>
          <a:solidFill>
            <a:schemeClr val="lt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1" name="Google Shape;261;g105e9140ba5_0_3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262" name="Google Shape;262;g105e9140ba5_0_31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Primer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g105e9140ba5_0_31"/>
          <p:cNvSpPr/>
          <p:nvPr/>
        </p:nvSpPr>
        <p:spPr>
          <a:xfrm>
            <a:off x="35848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g105e9140ba5_0_31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66" name="Google Shape;266;g105e9140ba5_0_31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267" name="Google Shape;267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8" name="Google Shape;268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69" name="Google Shape;269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0" name="Google Shape;270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1" name="Google Shape;271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2" name="Google Shape;272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3" name="Google Shape;273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4" name="Google Shape;274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75" name="Google Shape;275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76" name="Google Shape;276;g105e9140ba5_0_31"/>
            <p:cNvCxnSpPr>
              <a:stCxn id="267" idx="5"/>
              <a:endCxn id="272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7" name="Google Shape;277;g105e9140ba5_0_31"/>
            <p:cNvCxnSpPr>
              <a:stCxn id="268" idx="6"/>
              <a:endCxn id="270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8" name="Google Shape;278;g105e9140ba5_0_31"/>
            <p:cNvCxnSpPr>
              <a:stCxn id="269" idx="6"/>
              <a:endCxn id="271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79" name="Google Shape;279;g105e9140ba5_0_31"/>
            <p:cNvCxnSpPr>
              <a:stCxn id="275" idx="7"/>
              <a:endCxn id="271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0" name="Google Shape;280;g105e9140ba5_0_31"/>
            <p:cNvCxnSpPr>
              <a:stCxn id="269" idx="7"/>
              <a:endCxn id="270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1" name="Google Shape;281;g105e9140ba5_0_31"/>
            <p:cNvCxnSpPr>
              <a:stCxn id="268" idx="7"/>
              <a:endCxn id="272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2" name="Google Shape;282;g105e9140ba5_0_31"/>
            <p:cNvCxnSpPr>
              <a:stCxn id="270" idx="7"/>
              <a:endCxn id="274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3" name="Google Shape;283;g105e9140ba5_0_31"/>
            <p:cNvCxnSpPr>
              <a:stCxn id="272" idx="5"/>
              <a:endCxn id="273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4" name="Google Shape;284;g105e9140ba5_0_31"/>
            <p:cNvCxnSpPr>
              <a:stCxn id="271" idx="6"/>
              <a:endCxn id="273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5" name="Google Shape;285;g105e9140ba5_0_31"/>
            <p:cNvCxnSpPr>
              <a:stCxn id="270" idx="6"/>
              <a:endCxn id="273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286" name="Google Shape;286;g105e9140ba5_0_31"/>
            <p:cNvCxnSpPr>
              <a:stCxn id="271" idx="7"/>
              <a:endCxn id="274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287" name="Google Shape;287;g105e9140ba5_0_31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0" name="Google Shape;290;g105e9140ba5_0_31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91" name="Google Shape;291;g105e9140ba5_0_31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rgbClr val="ED7D31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n-US" sz="2100" b="1" dirty="0">
                <a:solidFill>
                  <a:srgbClr val="001E33"/>
                </a:solidFill>
              </a:rPr>
              <a:t>El </a:t>
            </a:r>
            <a:r>
              <a:rPr lang="en-US" sz="2100" b="1" dirty="0" err="1">
                <a:solidFill>
                  <a:srgbClr val="001E33"/>
                </a:solidFill>
              </a:rPr>
              <a:t>algoritmo</a:t>
            </a:r>
            <a:r>
              <a:rPr lang="en-US" sz="2100" b="1" dirty="0">
                <a:solidFill>
                  <a:srgbClr val="001E33"/>
                </a:solidFill>
              </a:rPr>
              <a:t> </a:t>
            </a:r>
            <a:r>
              <a:rPr lang="en-US" sz="2100" b="1" dirty="0" err="1">
                <a:solidFill>
                  <a:srgbClr val="001E33"/>
                </a:solidFill>
              </a:rPr>
              <a:t>utilizado</a:t>
            </a:r>
            <a:r>
              <a:rPr lang="en-US" sz="2100" b="1" dirty="0">
                <a:solidFill>
                  <a:srgbClr val="001E33"/>
                </a:solidFill>
              </a:rPr>
              <a:t> es </a:t>
            </a:r>
            <a:r>
              <a:rPr lang="en-US" sz="2100" b="1" dirty="0" err="1">
                <a:solidFill>
                  <a:srgbClr val="001E33"/>
                </a:solidFill>
              </a:rPr>
              <a:t>dijsktra</a:t>
            </a:r>
            <a:r>
              <a:rPr lang="en-US" sz="2100" b="1" dirty="0">
                <a:solidFill>
                  <a:srgbClr val="001E33"/>
                </a:solidFill>
              </a:rPr>
              <a:t> </a:t>
            </a:r>
            <a:endParaRPr sz="21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92" name="Google Shape;292;g105e9140ba5_0_31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3" name="Google Shape;293;g105e9140ba5_0_31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294" name="Google Shape;294;g105e9140ba5_0_31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295" name="Google Shape;295;g105e9140ba5_0_31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296" name="Google Shape;296;g105e9140ba5_0_31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7" name="Google Shape;297;g105e9140ba5_0_31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rgbClr val="ED7D3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8" name="Google Shape;298;g105e9140ba5_0_31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99" name="Google Shape;299;g105e9140ba5_0_31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0" name="Google Shape;300;g105e9140ba5_0_31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1" name="Google Shape;301;g105e9140ba5_0_31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2" name="Google Shape;302;g105e9140ba5_0_31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3" name="Google Shape;303;g105e9140ba5_0_31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04" name="Google Shape;304;g105e9140ba5_0_31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05" name="Google Shape;305;g105e9140ba5_0_31"/>
            <p:cNvCxnSpPr>
              <a:stCxn id="296" idx="5"/>
              <a:endCxn id="301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6" name="Google Shape;306;g105e9140ba5_0_31"/>
            <p:cNvCxnSpPr>
              <a:stCxn id="297" idx="6"/>
              <a:endCxn id="299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7" name="Google Shape;307;g105e9140ba5_0_31"/>
            <p:cNvCxnSpPr>
              <a:stCxn id="298" idx="6"/>
              <a:endCxn id="300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8" name="Google Shape;308;g105e9140ba5_0_31"/>
            <p:cNvCxnSpPr>
              <a:stCxn id="304" idx="7"/>
              <a:endCxn id="300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09" name="Google Shape;309;g105e9140ba5_0_31"/>
            <p:cNvCxnSpPr>
              <a:stCxn id="298" idx="7"/>
              <a:endCxn id="299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0" name="Google Shape;310;g105e9140ba5_0_31"/>
            <p:cNvCxnSpPr>
              <a:stCxn id="297" idx="7"/>
              <a:endCxn id="301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1" name="Google Shape;311;g105e9140ba5_0_31"/>
            <p:cNvCxnSpPr>
              <a:stCxn id="299" idx="7"/>
              <a:endCxn id="303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2" name="Google Shape;312;g105e9140ba5_0_31"/>
            <p:cNvCxnSpPr>
              <a:stCxn id="301" idx="5"/>
              <a:endCxn id="302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3" name="Google Shape;313;g105e9140ba5_0_31"/>
            <p:cNvCxnSpPr>
              <a:stCxn id="300" idx="6"/>
              <a:endCxn id="302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4" name="Google Shape;314;g105e9140ba5_0_31"/>
            <p:cNvCxnSpPr>
              <a:stCxn id="299" idx="6"/>
              <a:endCxn id="302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38100" cap="flat" cmpd="sng">
              <a:solidFill>
                <a:srgbClr val="ED7D31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15" name="Google Shape;315;g105e9140ba5_0_31"/>
            <p:cNvCxnSpPr>
              <a:stCxn id="300" idx="7"/>
              <a:endCxn id="303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16" name="Google Shape;316;g105e9140ba5_0_31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7" name="Google Shape;317;g105e9140ba5_0_31"/>
          <p:cNvSpPr/>
          <p:nvPr/>
        </p:nvSpPr>
        <p:spPr>
          <a:xfrm>
            <a:off x="8325537" y="4241025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El camino más corto sin superar un riesgo medio ponderado de acoso </a:t>
            </a: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5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18" name="Google Shape;318;g105e9140ba5_0_31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19" name="Google Shape;319;g105e9140ba5_0_31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4" name="Google Shape;324;g105e9140ba5_0_9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4081" y="62829"/>
            <a:ext cx="12196081" cy="6855842"/>
          </a:xfrm>
          <a:prstGeom prst="rect">
            <a:avLst/>
          </a:prstGeom>
          <a:noFill/>
          <a:ln>
            <a:noFill/>
          </a:ln>
        </p:spPr>
      </p:pic>
      <p:sp>
        <p:nvSpPr>
          <p:cNvPr id="325" name="Google Shape;325;g105e9140ba5_0_92"/>
          <p:cNvSpPr/>
          <p:nvPr/>
        </p:nvSpPr>
        <p:spPr>
          <a:xfrm>
            <a:off x="265320" y="376920"/>
            <a:ext cx="32991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Segundo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g105e9140ba5_0_92"/>
          <p:cNvSpPr/>
          <p:nvPr/>
        </p:nvSpPr>
        <p:spPr>
          <a:xfrm>
            <a:off x="4118280" y="412800"/>
            <a:ext cx="2402700" cy="30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g105e9140ba5_0_92"/>
          <p:cNvSpPr/>
          <p:nvPr/>
        </p:nvSpPr>
        <p:spPr>
          <a:xfrm>
            <a:off x="8229600" y="124200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29" name="Google Shape;329;g105e9140ba5_0_92"/>
          <p:cNvGrpSpPr/>
          <p:nvPr/>
        </p:nvGrpSpPr>
        <p:grpSpPr>
          <a:xfrm>
            <a:off x="1886475" y="2042950"/>
            <a:ext cx="1337625" cy="2131500"/>
            <a:chOff x="10299150" y="1494000"/>
            <a:chExt cx="1337625" cy="2131500"/>
          </a:xfrm>
        </p:grpSpPr>
        <p:sp>
          <p:nvSpPr>
            <p:cNvPr id="330" name="Google Shape;330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3" name="Google Shape;333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4" name="Google Shape;334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5" name="Google Shape;335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6" name="Google Shape;336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7" name="Google Shape;337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8" name="Google Shape;338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39" name="Google Shape;339;g105e9140ba5_0_92"/>
            <p:cNvCxnSpPr>
              <a:stCxn id="330" idx="5"/>
              <a:endCxn id="335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0" name="Google Shape;340;g105e9140ba5_0_92"/>
            <p:cNvCxnSpPr>
              <a:stCxn id="331" idx="6"/>
              <a:endCxn id="333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1" name="Google Shape;341;g105e9140ba5_0_92"/>
            <p:cNvCxnSpPr>
              <a:stCxn id="332" idx="6"/>
              <a:endCxn id="334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2" name="Google Shape;342;g105e9140ba5_0_92"/>
            <p:cNvCxnSpPr>
              <a:stCxn id="338" idx="7"/>
              <a:endCxn id="334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3" name="Google Shape;343;g105e9140ba5_0_92"/>
            <p:cNvCxnSpPr>
              <a:stCxn id="332" idx="7"/>
              <a:endCxn id="333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4" name="Google Shape;344;g105e9140ba5_0_92"/>
            <p:cNvCxnSpPr>
              <a:stCxn id="331" idx="7"/>
              <a:endCxn id="335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5" name="Google Shape;345;g105e9140ba5_0_92"/>
            <p:cNvCxnSpPr>
              <a:stCxn id="333" idx="7"/>
              <a:endCxn id="337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6" name="Google Shape;346;g105e9140ba5_0_92"/>
            <p:cNvCxnSpPr>
              <a:stCxn id="335" idx="5"/>
              <a:endCxn id="336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7" name="Google Shape;347;g105e9140ba5_0_92"/>
            <p:cNvCxnSpPr>
              <a:stCxn id="334" idx="6"/>
              <a:endCxn id="336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8" name="Google Shape;348;g105e9140ba5_0_92"/>
            <p:cNvCxnSpPr>
              <a:stCxn id="333" idx="6"/>
              <a:endCxn id="336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49" name="Google Shape;349;g105e9140ba5_0_92"/>
            <p:cNvCxnSpPr>
              <a:stCxn id="334" idx="7"/>
              <a:endCxn id="337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sp>
        <p:nvSpPr>
          <p:cNvPr id="350" name="Google Shape;350;g105e9140ba5_0_92"/>
          <p:cNvSpPr/>
          <p:nvPr/>
        </p:nvSpPr>
        <p:spPr>
          <a:xfrm>
            <a:off x="757812" y="4161800"/>
            <a:ext cx="35445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Calles 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 Medellín,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Origen y </a:t>
            </a:r>
            <a:b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22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Destino</a:t>
            </a:r>
            <a:endParaRPr sz="2200" b="1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1" name="Google Shape;351;g105e9140ba5_0_92"/>
          <p:cNvSpPr/>
          <p:nvPr/>
        </p:nvSpPr>
        <p:spPr>
          <a:xfrm>
            <a:off x="5130975" y="5065525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3" name="Google Shape;353;g105e9140ba5_0_92"/>
          <p:cNvSpPr/>
          <p:nvPr/>
        </p:nvSpPr>
        <p:spPr>
          <a:xfrm>
            <a:off x="4163690" y="9200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4" name="Google Shape;354;g105e9140ba5_0_92"/>
          <p:cNvSpPr/>
          <p:nvPr/>
        </p:nvSpPr>
        <p:spPr>
          <a:xfrm>
            <a:off x="5137450" y="1745713"/>
            <a:ext cx="2402700" cy="2289600"/>
          </a:xfrm>
          <a:prstGeom prst="cube">
            <a:avLst>
              <a:gd name="adj" fmla="val 25000"/>
            </a:avLst>
          </a:prstGeom>
          <a:solidFill>
            <a:schemeClr val="accent4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100"/>
              <a:buFont typeface="Arial"/>
              <a:buNone/>
            </a:pPr>
            <a:r>
              <a:rPr lang="es-MX" sz="21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En desarrollo </a:t>
            </a:r>
            <a:r>
              <a:rPr lang="es-MX" sz="3200" b="0" i="0" dirty="0">
                <a:solidFill>
                  <a:srgbClr val="202124"/>
                </a:solidFill>
                <a:effectLst/>
                <a:latin typeface="arial" panose="020B0604020202020204" pitchFamily="34" charset="0"/>
              </a:rPr>
              <a:t>⚠</a:t>
            </a:r>
            <a:r>
              <a:rPr lang="es-MX" sz="2100" b="1" i="0" u="none" strike="noStrike" cap="none" dirty="0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100" b="1" i="0" u="none" strike="noStrike" cap="none" dirty="0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55" name="Google Shape;355;g105e9140ba5_0_92"/>
          <p:cNvCxnSpPr/>
          <p:nvPr/>
        </p:nvCxnSpPr>
        <p:spPr>
          <a:xfrm>
            <a:off x="3999313" y="2644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56" name="Google Shape;356;g105e9140ba5_0_92"/>
          <p:cNvCxnSpPr/>
          <p:nvPr/>
        </p:nvCxnSpPr>
        <p:spPr>
          <a:xfrm>
            <a:off x="39993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cxnSp>
        <p:nvCxnSpPr>
          <p:cNvPr id="357" name="Google Shape;357;g105e9140ba5_0_92"/>
          <p:cNvCxnSpPr/>
          <p:nvPr/>
        </p:nvCxnSpPr>
        <p:spPr>
          <a:xfrm>
            <a:off x="3999313" y="3483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grpSp>
        <p:nvGrpSpPr>
          <p:cNvPr id="358" name="Google Shape;358;g105e9140ba5_0_92"/>
          <p:cNvGrpSpPr/>
          <p:nvPr/>
        </p:nvGrpSpPr>
        <p:grpSpPr>
          <a:xfrm>
            <a:off x="9309025" y="2042950"/>
            <a:ext cx="1337625" cy="2131500"/>
            <a:chOff x="10299150" y="1494000"/>
            <a:chExt cx="1337625" cy="2131500"/>
          </a:xfrm>
        </p:grpSpPr>
        <p:sp>
          <p:nvSpPr>
            <p:cNvPr id="359" name="Google Shape;359;g105e9140ba5_0_92"/>
            <p:cNvSpPr/>
            <p:nvPr/>
          </p:nvSpPr>
          <p:spPr>
            <a:xfrm>
              <a:off x="10299150" y="14940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0" name="Google Shape;360;g105e9140ba5_0_92"/>
            <p:cNvSpPr/>
            <p:nvPr/>
          </p:nvSpPr>
          <p:spPr>
            <a:xfrm>
              <a:off x="10299150" y="2103600"/>
              <a:ext cx="275700" cy="302700"/>
            </a:xfrm>
            <a:prstGeom prst="ellipse">
              <a:avLst/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1" name="Google Shape;361;g105e9140ba5_0_92"/>
            <p:cNvSpPr/>
            <p:nvPr/>
          </p:nvSpPr>
          <p:spPr>
            <a:xfrm>
              <a:off x="10299150" y="27132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2" name="Google Shape;362;g105e9140ba5_0_92"/>
            <p:cNvSpPr/>
            <p:nvPr/>
          </p:nvSpPr>
          <p:spPr>
            <a:xfrm>
              <a:off x="10832550" y="24084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3" name="Google Shape;363;g105e9140ba5_0_92"/>
            <p:cNvSpPr/>
            <p:nvPr/>
          </p:nvSpPr>
          <p:spPr>
            <a:xfrm>
              <a:off x="10832550" y="2941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4" name="Google Shape;364;g105e9140ba5_0_92"/>
            <p:cNvSpPr/>
            <p:nvPr/>
          </p:nvSpPr>
          <p:spPr>
            <a:xfrm>
              <a:off x="10832550" y="1798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5" name="Google Shape;365;g105e9140ba5_0_92"/>
            <p:cNvSpPr/>
            <p:nvPr/>
          </p:nvSpPr>
          <p:spPr>
            <a:xfrm>
              <a:off x="11361075" y="2718275"/>
              <a:ext cx="275700" cy="302700"/>
            </a:xfrm>
            <a:prstGeom prst="ellipse">
              <a:avLst/>
            </a:prstGeom>
            <a:solidFill>
              <a:srgbClr val="00AA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6" name="Google Shape;366;g105e9140ba5_0_92"/>
            <p:cNvSpPr/>
            <p:nvPr/>
          </p:nvSpPr>
          <p:spPr>
            <a:xfrm>
              <a:off x="11361075" y="20253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67" name="Google Shape;367;g105e9140ba5_0_92"/>
            <p:cNvSpPr/>
            <p:nvPr/>
          </p:nvSpPr>
          <p:spPr>
            <a:xfrm>
              <a:off x="10299150" y="3322800"/>
              <a:ext cx="275700" cy="302700"/>
            </a:xfrm>
            <a:prstGeom prst="ellipse">
              <a:avLst/>
            </a:prstGeom>
            <a:solidFill>
              <a:srgbClr val="001E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68" name="Google Shape;368;g105e9140ba5_0_92"/>
            <p:cNvCxnSpPr>
              <a:stCxn id="359" idx="5"/>
              <a:endCxn id="364" idx="2"/>
            </p:cNvCxnSpPr>
            <p:nvPr/>
          </p:nvCxnSpPr>
          <p:spPr>
            <a:xfrm>
              <a:off x="10534475" y="1752371"/>
              <a:ext cx="298200" cy="1977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69" name="Google Shape;369;g105e9140ba5_0_92"/>
            <p:cNvCxnSpPr>
              <a:stCxn id="360" idx="6"/>
              <a:endCxn id="362" idx="1"/>
            </p:cNvCxnSpPr>
            <p:nvPr/>
          </p:nvCxnSpPr>
          <p:spPr>
            <a:xfrm>
              <a:off x="10574850" y="2254950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0" name="Google Shape;370;g105e9140ba5_0_92"/>
            <p:cNvCxnSpPr>
              <a:stCxn id="361" idx="6"/>
              <a:endCxn id="363" idx="2"/>
            </p:cNvCxnSpPr>
            <p:nvPr/>
          </p:nvCxnSpPr>
          <p:spPr>
            <a:xfrm>
              <a:off x="10574850" y="2864550"/>
              <a:ext cx="257700" cy="2286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1" name="Google Shape;371;g105e9140ba5_0_92"/>
            <p:cNvCxnSpPr>
              <a:stCxn id="367" idx="7"/>
              <a:endCxn id="363" idx="3"/>
            </p:cNvCxnSpPr>
            <p:nvPr/>
          </p:nvCxnSpPr>
          <p:spPr>
            <a:xfrm rot="10800000" flipH="1">
              <a:off x="10534475" y="3200029"/>
              <a:ext cx="338400" cy="1671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2" name="Google Shape;372;g105e9140ba5_0_92"/>
            <p:cNvCxnSpPr>
              <a:stCxn id="361" idx="7"/>
              <a:endCxn id="362" idx="2"/>
            </p:cNvCxnSpPr>
            <p:nvPr/>
          </p:nvCxnSpPr>
          <p:spPr>
            <a:xfrm rot="10800000" flipH="1">
              <a:off x="10534475" y="2559829"/>
              <a:ext cx="298200" cy="1977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3" name="Google Shape;373;g105e9140ba5_0_92"/>
            <p:cNvCxnSpPr>
              <a:stCxn id="360" idx="7"/>
              <a:endCxn id="364" idx="3"/>
            </p:cNvCxnSpPr>
            <p:nvPr/>
          </p:nvCxnSpPr>
          <p:spPr>
            <a:xfrm rot="10800000" flipH="1">
              <a:off x="10534475" y="2057029"/>
              <a:ext cx="338400" cy="909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4" name="Google Shape;374;g105e9140ba5_0_92"/>
            <p:cNvCxnSpPr>
              <a:stCxn id="362" idx="7"/>
              <a:endCxn id="366" idx="2"/>
            </p:cNvCxnSpPr>
            <p:nvPr/>
          </p:nvCxnSpPr>
          <p:spPr>
            <a:xfrm rot="10800000" flipH="1">
              <a:off x="11067875" y="2176729"/>
              <a:ext cx="293100" cy="2760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5" name="Google Shape;375;g105e9140ba5_0_92"/>
            <p:cNvCxnSpPr>
              <a:stCxn id="364" idx="5"/>
              <a:endCxn id="365" idx="1"/>
            </p:cNvCxnSpPr>
            <p:nvPr/>
          </p:nvCxnSpPr>
          <p:spPr>
            <a:xfrm>
              <a:off x="11067875" y="2057171"/>
              <a:ext cx="333600" cy="7053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6" name="Google Shape;376;g105e9140ba5_0_92"/>
            <p:cNvCxnSpPr>
              <a:stCxn id="363" idx="6"/>
              <a:endCxn id="365" idx="2"/>
            </p:cNvCxnSpPr>
            <p:nvPr/>
          </p:nvCxnSpPr>
          <p:spPr>
            <a:xfrm rot="10800000" flipH="1">
              <a:off x="11108250" y="2869650"/>
              <a:ext cx="252900" cy="223500"/>
            </a:xfrm>
            <a:prstGeom prst="straightConnector1">
              <a:avLst/>
            </a:prstGeom>
            <a:noFill/>
            <a:ln w="38100" cap="flat" cmpd="sng">
              <a:solidFill>
                <a:schemeClr val="accent4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7" name="Google Shape;377;g105e9140ba5_0_92"/>
            <p:cNvCxnSpPr>
              <a:stCxn id="362" idx="6"/>
              <a:endCxn id="365" idx="1"/>
            </p:cNvCxnSpPr>
            <p:nvPr/>
          </p:nvCxnSpPr>
          <p:spPr>
            <a:xfrm>
              <a:off x="11108250" y="2559750"/>
              <a:ext cx="293100" cy="2028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  <p:cxnSp>
          <p:nvCxnSpPr>
            <p:cNvPr id="378" name="Google Shape;378;g105e9140ba5_0_92"/>
            <p:cNvCxnSpPr>
              <a:stCxn id="363" idx="7"/>
              <a:endCxn id="366" idx="3"/>
            </p:cNvCxnSpPr>
            <p:nvPr/>
          </p:nvCxnSpPr>
          <p:spPr>
            <a:xfrm rot="10800000" flipH="1">
              <a:off x="11067875" y="2283529"/>
              <a:ext cx="333600" cy="702600"/>
            </a:xfrm>
            <a:prstGeom prst="straightConnector1">
              <a:avLst/>
            </a:prstGeom>
            <a:noFill/>
            <a:ln w="19050" cap="flat" cmpd="sng">
              <a:solidFill>
                <a:srgbClr val="001E33"/>
              </a:solidFill>
              <a:prstDash val="dash"/>
              <a:round/>
              <a:headEnd type="none" w="sm" len="sm"/>
              <a:tailEnd type="none" w="sm" len="sm"/>
            </a:ln>
          </p:spPr>
        </p:cxnSp>
      </p:grpSp>
      <p:cxnSp>
        <p:nvCxnSpPr>
          <p:cNvPr id="379" name="Google Shape;379;g105e9140ba5_0_92"/>
          <p:cNvCxnSpPr/>
          <p:nvPr/>
        </p:nvCxnSpPr>
        <p:spPr>
          <a:xfrm>
            <a:off x="7580713" y="30259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80" name="Google Shape;380;g105e9140ba5_0_92"/>
          <p:cNvSpPr/>
          <p:nvPr/>
        </p:nvSpPr>
        <p:spPr>
          <a:xfrm>
            <a:off x="7848600" y="4241025"/>
            <a:ext cx="4097700" cy="75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500" b="1" i="0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Ruta con el menor riesgo promedio ponderado de acoso sin superar una distancia </a:t>
            </a: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endParaRPr sz="2200" b="0" i="0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381" name="Google Shape;381;g105e9140ba5_0_92"/>
          <p:cNvCxnSpPr/>
          <p:nvPr/>
        </p:nvCxnSpPr>
        <p:spPr>
          <a:xfrm>
            <a:off x="3999313" y="3864125"/>
            <a:ext cx="1118700" cy="0"/>
          </a:xfrm>
          <a:prstGeom prst="straightConnector1">
            <a:avLst/>
          </a:prstGeom>
          <a:noFill/>
          <a:ln w="28575" cap="flat" cmpd="sng">
            <a:solidFill>
              <a:srgbClr val="00AADB"/>
            </a:solidFill>
            <a:prstDash val="solid"/>
            <a:round/>
            <a:headEnd type="none" w="sm" len="sm"/>
            <a:tailEnd type="triangle" w="med" len="med"/>
          </a:ln>
        </p:spPr>
      </p:cxnSp>
      <p:sp>
        <p:nvSpPr>
          <p:cNvPr id="382" name="Google Shape;382;g105e9140ba5_0_92"/>
          <p:cNvSpPr txBox="1"/>
          <p:nvPr/>
        </p:nvSpPr>
        <p:spPr>
          <a:xfrm>
            <a:off x="3521413" y="3588025"/>
            <a:ext cx="475800" cy="56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500"/>
              <a:buFont typeface="Arial"/>
              <a:buNone/>
            </a:pPr>
            <a:r>
              <a:rPr lang="en-US" sz="2500" b="1" i="1" u="none" strike="noStrike" cap="none">
                <a:solidFill>
                  <a:srgbClr val="001E33"/>
                </a:solidFill>
                <a:latin typeface="Arial"/>
                <a:ea typeface="Arial"/>
                <a:cs typeface="Arial"/>
                <a:sym typeface="Arial"/>
              </a:rPr>
              <a:t>d</a:t>
            </a:r>
            <a:endParaRPr sz="2200" b="1" i="1" u="none" strike="noStrike" cap="none">
              <a:solidFill>
                <a:srgbClr val="001E33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7" name="Google Shape;387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388" name="Google Shape;388;p3"/>
          <p:cNvSpPr/>
          <p:nvPr/>
        </p:nvSpPr>
        <p:spPr>
          <a:xfrm>
            <a:off x="265324" y="376925"/>
            <a:ext cx="48639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Explicación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3"/>
          <p:cNvSpPr/>
          <p:nvPr/>
        </p:nvSpPr>
        <p:spPr>
          <a:xfrm>
            <a:off x="387084" y="4428535"/>
            <a:ext cx="9024202" cy="14143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>
              <a:buSzPts val="1400"/>
            </a:pPr>
            <a:r>
              <a:rPr lang="es-MX" sz="1800" kern="100" dirty="0">
                <a:solidFill>
                  <a:srgbClr val="000000"/>
                </a:solidFill>
                <a:effectLst/>
                <a:latin typeface="Segoe UI Semibold" panose="020B0702040204020203" pitchFamily="34" charset="0"/>
                <a:ea typeface="Times New Roman" panose="02020603050405020304" pitchFamily="18" charset="0"/>
                <a:cs typeface="Segoe UI Semibold" panose="020B0702040204020203" pitchFamily="34" charset="0"/>
              </a:rPr>
              <a:t>Utilizamos el algoritmo Dijkstra para implementar la solución de nuestro problema e hicimos una gráfica la cual consiste en ir de nodo en nodo progresivamente sumando las distancias para hallar el camino más corto entre A y E en este caso específico, lo cual nos dio una distancia de 7 por el camino más optimo.</a:t>
            </a:r>
            <a:endParaRPr lang="es-MX" sz="1800" dirty="0">
              <a:effectLst/>
              <a:latin typeface="Segoe UI Semibold" panose="020B0702040204020203" pitchFamily="34" charset="0"/>
              <a:ea typeface="Times New Roman" panose="02020603050405020304" pitchFamily="18" charset="0"/>
              <a:cs typeface="Segoe UI Semibold" panose="020B0702040204020203" pitchFamily="34" charset="0"/>
            </a:endParaRPr>
          </a:p>
          <a:p>
            <a:pPr lvl="0">
              <a:buSzPts val="1400"/>
            </a:pPr>
            <a:r>
              <a:rPr lang="es-ES" sz="1400" b="0" i="1" u="none" strike="noStrike" cap="none" dirty="0">
                <a:solidFill>
                  <a:srgbClr val="ED7D31"/>
                </a:solidFill>
                <a:latin typeface="Arial"/>
                <a:ea typeface="Arial"/>
                <a:cs typeface="Arial"/>
                <a:sym typeface="Arial"/>
              </a:rPr>
              <a:t>,</a:t>
            </a:r>
            <a:endParaRPr lang="es-ES" sz="14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9" name="Google Shape;399;p3"/>
          <p:cNvSpPr/>
          <p:nvPr/>
        </p:nvSpPr>
        <p:spPr>
          <a:xfrm>
            <a:off x="548240" y="9594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026" name="Picture 2" descr="ODS5. Una de cada tres mujeres ha sufrido acoso callejero durante la  pandemia | Corresponsables.com España">
            <a:extLst>
              <a:ext uri="{FF2B5EF4-FFF2-40B4-BE49-F238E27FC236}">
                <a16:creationId xmlns:a16="http://schemas.microsoft.com/office/drawing/2014/main" id="{03C66A30-E99F-4B17-B703-BF470649BDF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0720" y="1184760"/>
            <a:ext cx="4676763" cy="2825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Imagen 22">
            <a:extLst>
              <a:ext uri="{FF2B5EF4-FFF2-40B4-BE49-F238E27FC236}">
                <a16:creationId xmlns:a16="http://schemas.microsoft.com/office/drawing/2014/main" id="{BB2E93C6-8E33-4FEE-9634-21CCAA812D2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6725" y="959495"/>
            <a:ext cx="4171925" cy="2019582"/>
          </a:xfrm>
          <a:prstGeom prst="rect">
            <a:avLst/>
          </a:prstGeom>
        </p:spPr>
      </p:pic>
      <p:pic>
        <p:nvPicPr>
          <p:cNvPr id="24" name="Imagen 23">
            <a:extLst>
              <a:ext uri="{FF2B5EF4-FFF2-40B4-BE49-F238E27FC236}">
                <a16:creationId xmlns:a16="http://schemas.microsoft.com/office/drawing/2014/main" id="{C509BDCB-6CE0-4D3D-AF23-7D1CD4EADAE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8240" y="3140775"/>
            <a:ext cx="4676763" cy="1243603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1" name="Google Shape;411;p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-2880" y="0"/>
            <a:ext cx="12196080" cy="6855840"/>
          </a:xfrm>
          <a:prstGeom prst="rect">
            <a:avLst/>
          </a:prstGeom>
          <a:noFill/>
          <a:ln>
            <a:noFill/>
          </a:ln>
        </p:spPr>
      </p:pic>
      <p:sp>
        <p:nvSpPr>
          <p:cNvPr id="412" name="Google Shape;412;p5"/>
          <p:cNvSpPr/>
          <p:nvPr/>
        </p:nvSpPr>
        <p:spPr>
          <a:xfrm>
            <a:off x="265329" y="376925"/>
            <a:ext cx="5883300" cy="42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200"/>
              <a:buFont typeface="Arial"/>
              <a:buNone/>
            </a:pPr>
            <a:r>
              <a:rPr lang="en-US" sz="22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Complejidad del algoritmo</a:t>
            </a:r>
            <a:endParaRPr sz="22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3" name="Google Shape;413;p5"/>
          <p:cNvSpPr/>
          <p:nvPr/>
        </p:nvSpPr>
        <p:spPr>
          <a:xfrm>
            <a:off x="459557" y="4231141"/>
            <a:ext cx="6705975" cy="17836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spAutoFit/>
          </a:bodyPr>
          <a:lstStyle/>
          <a:p>
            <a:pPr>
              <a:buSzPts val="1400"/>
            </a:pPr>
            <a:r>
              <a:rPr lang="en-US" sz="2400" dirty="0" err="1">
                <a:latin typeface="+mj-lt"/>
              </a:rPr>
              <a:t>Complejidad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en</a:t>
            </a:r>
            <a:r>
              <a:rPr lang="en-US" sz="2400" dirty="0">
                <a:latin typeface="+mj-lt"/>
              </a:rPr>
              <a:t> </a:t>
            </a:r>
            <a:r>
              <a:rPr lang="en-US" sz="2400" dirty="0" err="1">
                <a:latin typeface="+mj-lt"/>
              </a:rPr>
              <a:t>tiempo</a:t>
            </a:r>
            <a:r>
              <a:rPr lang="en-US" sz="2400" dirty="0">
                <a:latin typeface="+mj-lt"/>
              </a:rPr>
              <a:t> y </a:t>
            </a:r>
            <a:r>
              <a:rPr lang="en-US" sz="2400" dirty="0" err="1">
                <a:latin typeface="+mj-lt"/>
              </a:rPr>
              <a:t>memoria</a:t>
            </a:r>
            <a:r>
              <a:rPr lang="en-US" sz="2400" dirty="0">
                <a:latin typeface="+mj-lt"/>
              </a:rPr>
              <a:t> del </a:t>
            </a:r>
            <a:r>
              <a:rPr lang="en-US" sz="2400" dirty="0" err="1">
                <a:latin typeface="+mj-lt"/>
              </a:rPr>
              <a:t>nombre</a:t>
            </a:r>
            <a:r>
              <a:rPr lang="en-US" sz="2400" dirty="0">
                <a:latin typeface="+mj-lt"/>
              </a:rPr>
              <a:t> del </a:t>
            </a:r>
            <a:r>
              <a:rPr lang="en-US" sz="2400" dirty="0" err="1">
                <a:latin typeface="+mj-lt"/>
              </a:rPr>
              <a:t>algoritmo</a:t>
            </a:r>
            <a:r>
              <a:rPr lang="en-US" sz="2400" dirty="0">
                <a:latin typeface="+mj-lt"/>
              </a:rPr>
              <a:t>. V es...E </a:t>
            </a:r>
            <a:r>
              <a:rPr lang="es-ES" altLang="es-MX" sz="2400" dirty="0">
                <a:latin typeface="+mj-lt"/>
              </a:rPr>
              <a:t>se refiere a que cada borde solo debe atravesarse (procesarse) una vez-</a:t>
            </a:r>
          </a:p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7" name="Google Shape;417;p5"/>
          <p:cNvSpPr/>
          <p:nvPr/>
        </p:nvSpPr>
        <p:spPr>
          <a:xfrm rot="10800000" flipH="1">
            <a:off x="4567200" y="1174620"/>
            <a:ext cx="602262" cy="4607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0" y="0"/>
                </a:moveTo>
                <a:lnTo>
                  <a:pt x="21600" y="21600"/>
                </a:lnTo>
              </a:path>
            </a:pathLst>
          </a:custGeom>
          <a:noFill/>
          <a:ln w="76300" cap="flat" cmpd="sng">
            <a:solidFill>
              <a:schemeClr val="accent2"/>
            </a:solidFill>
            <a:prstDash val="solid"/>
            <a:round/>
            <a:headEnd type="none" w="sm" len="sm"/>
            <a:tailEnd type="triangle" w="med" len="med"/>
          </a:ln>
        </p:spPr>
      </p:sp>
      <p:graphicFrame>
        <p:nvGraphicFramePr>
          <p:cNvPr id="422" name="Google Shape;422;p5"/>
          <p:cNvGraphicFramePr/>
          <p:nvPr>
            <p:extLst>
              <p:ext uri="{D42A27DB-BD31-4B8C-83A1-F6EECF244321}">
                <p14:modId xmlns:p14="http://schemas.microsoft.com/office/powerpoint/2010/main" val="1587871300"/>
              </p:ext>
            </p:extLst>
          </p:nvPr>
        </p:nvGraphicFramePr>
        <p:xfrm>
          <a:off x="471720" y="1194240"/>
          <a:ext cx="6246500" cy="2733130"/>
        </p:xfrm>
        <a:graphic>
          <a:graphicData uri="http://schemas.openxmlformats.org/drawingml/2006/table">
            <a:tbl>
              <a:tblPr>
                <a:noFill/>
                <a:tableStyleId>{2791DF2B-8CE8-47CA-A753-2D559099E446}</a:tableStyleId>
              </a:tblPr>
              <a:tblGrid>
                <a:gridCol w="22614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90227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827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1612992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400"/>
                        <a:buFont typeface="Arial"/>
                        <a:buNone/>
                      </a:pPr>
                      <a:endParaRPr sz="1400" u="none" strike="noStrike" cap="none" dirty="0"/>
                    </a:p>
                  </a:txBody>
                  <a:tcPr marL="91425" marR="91425" marT="91425" marB="914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 dirty="0" err="1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</a:t>
                      </a:r>
                      <a:r>
                        <a:rPr lang="en-US" sz="2200" b="1" u="none" strike="noStrike" cap="none" dirty="0">
                          <a:solidFill>
                            <a:schemeClr val="accent2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temporal</a:t>
                      </a:r>
                      <a:endParaRPr sz="2200" b="0" u="none" strike="noStrike" cap="none" dirty="0">
                        <a:solidFill>
                          <a:schemeClr val="accent2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1" u="none" strike="noStrike" cap="none" dirty="0" err="1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Complejidad</a:t>
                      </a:r>
                      <a:r>
                        <a:rPr lang="en-US" sz="2200" b="1" u="none" strike="noStrike" cap="none" dirty="0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 de la </a:t>
                      </a:r>
                      <a:r>
                        <a:rPr lang="en-US" sz="2200" b="1" u="none" strike="noStrike" cap="none" dirty="0" err="1">
                          <a:solidFill>
                            <a:schemeClr val="accent4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memoria</a:t>
                      </a:r>
                      <a:endParaRPr sz="2200" b="0" u="none" strike="noStrike" cap="none" dirty="0">
                        <a:solidFill>
                          <a:schemeClr val="accent4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120138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MX" sz="2200" b="0" u="none" strike="noStrike" cap="none" dirty="0" err="1">
                          <a:solidFill>
                            <a:schemeClr val="bg1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dijstrak</a:t>
                      </a:r>
                      <a:endParaRPr sz="2200" b="0" u="none" strike="noStrike" cap="none" dirty="0">
                        <a:solidFill>
                          <a:schemeClr val="bg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s-MX" sz="1600" b="0" i="1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O</a:t>
                      </a:r>
                      <a:r>
                        <a:rPr lang="es-MX" sz="16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((|</a:t>
                      </a:r>
                      <a:r>
                        <a:rPr lang="es-MX" sz="1600" b="0" i="1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E</a:t>
                      </a:r>
                      <a:r>
                        <a:rPr lang="es-MX" sz="16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|+|</a:t>
                      </a:r>
                      <a:r>
                        <a:rPr lang="es-MX" sz="1600" b="0" i="1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</a:t>
                      </a:r>
                      <a:r>
                        <a:rPr lang="es-MX" sz="16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|) log |</a:t>
                      </a:r>
                      <a:r>
                        <a:rPr lang="es-MX" sz="1600" b="0" i="1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V</a:t>
                      </a:r>
                      <a:r>
                        <a:rPr lang="es-MX" sz="16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|)</a:t>
                      </a:r>
                      <a:endParaRPr sz="2400" b="0" u="none" strike="noStrike" cap="none" dirty="0">
                        <a:solidFill>
                          <a:schemeClr val="bg1"/>
                        </a:solidFill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800"/>
                        <a:buFont typeface="Arial"/>
                        <a:buNone/>
                      </a:pP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O(</a:t>
                      </a:r>
                      <a:r>
                        <a:rPr lang="en-US" sz="2200" u="none" strike="noStrike" cap="none" dirty="0">
                          <a:solidFill>
                            <a:srgbClr val="FFFFFF"/>
                          </a:solidFill>
                        </a:rPr>
                        <a:t>V*E*2</a:t>
                      </a:r>
                      <a:r>
                        <a:rPr lang="en-US" sz="2200" u="none" strike="noStrike" cap="none" baseline="30000" dirty="0">
                          <a:solidFill>
                            <a:srgbClr val="FFFFFF"/>
                          </a:solidFill>
                        </a:rPr>
                        <a:t>E</a:t>
                      </a:r>
                      <a:r>
                        <a:rPr lang="en-US" sz="2200" b="0" u="none" strike="noStrike" cap="none" dirty="0">
                          <a:solidFill>
                            <a:srgbClr val="FFFFFF"/>
                          </a:solidFill>
                          <a:latin typeface="Arial"/>
                          <a:ea typeface="Arial"/>
                          <a:cs typeface="Arial"/>
                          <a:sym typeface="Arial"/>
                        </a:rPr>
                        <a:t>)</a:t>
                      </a:r>
                      <a:endParaRPr sz="2200" b="0" u="none" strike="noStrike" cap="none" dirty="0">
                        <a:latin typeface="Arial"/>
                        <a:ea typeface="Arial"/>
                        <a:cs typeface="Arial"/>
                        <a:sym typeface="Arial"/>
                      </a:endParaRPr>
                    </a:p>
                  </a:txBody>
                  <a:tcPr marL="90000" marR="90000" marT="45725" marB="45725">
                    <a:lnL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FFFFF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01E3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424" name="Google Shape;424;p5"/>
          <p:cNvSpPr/>
          <p:nvPr/>
        </p:nvSpPr>
        <p:spPr>
          <a:xfrm>
            <a:off x="10164765" y="1195295"/>
            <a:ext cx="21147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lang="es-ES" sz="1400" b="0" i="0" u="none" strike="noStrike" cap="none" dirty="0">
              <a:solidFill>
                <a:schemeClr val="accent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5" name="Google Shape;425;p5"/>
          <p:cNvSpPr/>
          <p:nvPr/>
        </p:nvSpPr>
        <p:spPr>
          <a:xfrm>
            <a:off x="542040" y="6046680"/>
            <a:ext cx="2932500" cy="51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0000" tIns="45000" rIns="90000" bIns="45000" anchor="t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endParaRPr sz="1400" b="1" i="0" u="none" strike="noStrike" cap="none" dirty="0">
              <a:solidFill>
                <a:srgbClr val="ED7D3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296CFBF-F96B-45FB-95B7-7277400CBF9B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107728"/>
            <a:ext cx="65" cy="241744"/>
          </a:xfrm>
          <a:prstGeom prst="rect">
            <a:avLst/>
          </a:prstGeom>
          <a:solidFill>
            <a:srgbClr val="F8F9FA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0" tIns="-17457" rIns="0" bIns="-17457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s-ES" altLang="es-MX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2055" name="Picture 7" descr="México incluye el acoso callejero en su encuesta sobre inseguridad |  Sociedad | EL PAÍS">
            <a:extLst>
              <a:ext uri="{FF2B5EF4-FFF2-40B4-BE49-F238E27FC236}">
                <a16:creationId xmlns:a16="http://schemas.microsoft.com/office/drawing/2014/main" id="{78B42BCA-2883-4E7A-8785-596C48C9B6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5532" y="1174619"/>
            <a:ext cx="4554748" cy="3276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</TotalTime>
  <Words>249</Words>
  <Application>Microsoft Office PowerPoint</Application>
  <PresentationFormat>Panorámica</PresentationFormat>
  <Paragraphs>39</Paragraphs>
  <Slides>7</Slides>
  <Notes>7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2</vt:i4>
      </vt:variant>
      <vt:variant>
        <vt:lpstr>Títulos de diapositiva</vt:lpstr>
      </vt:variant>
      <vt:variant>
        <vt:i4>7</vt:i4>
      </vt:variant>
    </vt:vector>
  </HeadingPairs>
  <TitlesOfParts>
    <vt:vector size="14" baseType="lpstr">
      <vt:lpstr>Arial</vt:lpstr>
      <vt:lpstr>Times New Roman</vt:lpstr>
      <vt:lpstr>Segoe UI Semibold</vt:lpstr>
      <vt:lpstr>Arial</vt:lpstr>
      <vt:lpstr>Calibri</vt:lpstr>
      <vt:lpstr>Office Theme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Referee</dc:creator>
  <cp:lastModifiedBy>Luis Felipe Yanez Sanchez</cp:lastModifiedBy>
  <cp:revision>2</cp:revision>
  <dcterms:created xsi:type="dcterms:W3CDTF">2020-06-26T14:36:07Z</dcterms:created>
  <dcterms:modified xsi:type="dcterms:W3CDTF">2022-04-18T05:06:10Z</dcterms:modified>
</cp:coreProperties>
</file>